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EE76-0DB5-49DF-A63D-5683190CE47F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5F8-8787-4F32-AE62-A76912454E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EE76-0DB5-49DF-A63D-5683190CE47F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5F8-8787-4F32-AE62-A76912454E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EE76-0DB5-49DF-A63D-5683190CE47F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5F8-8787-4F32-AE62-A76912454E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EE76-0DB5-49DF-A63D-5683190CE47F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5F8-8787-4F32-AE62-A76912454E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EE76-0DB5-49DF-A63D-5683190CE47F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5F8-8787-4F32-AE62-A76912454E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EE76-0DB5-49DF-A63D-5683190CE47F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5F8-8787-4F32-AE62-A76912454E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EE76-0DB5-49DF-A63D-5683190CE47F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5F8-8787-4F32-AE62-A76912454E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EE76-0DB5-49DF-A63D-5683190CE47F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5F8-8787-4F32-AE62-A76912454E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EE76-0DB5-49DF-A63D-5683190CE47F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5F8-8787-4F32-AE62-A76912454E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EE76-0DB5-49DF-A63D-5683190CE47F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5F8-8787-4F32-AE62-A76912454E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EE76-0DB5-49DF-A63D-5683190CE47F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5F8-8787-4F32-AE62-A76912454E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1EE76-0DB5-49DF-A63D-5683190CE47F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BD5F8-8787-4F32-AE62-A76912454E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7.png"/><Relationship Id="rId2" Type="http://schemas.openxmlformats.org/officeDocument/2006/relationships/audio" Target="../media/audio1.wav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gif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5" Type="http://schemas.openxmlformats.org/officeDocument/2006/relationships/image" Target="../media/image18.gif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Discrimination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133600"/>
            <a:ext cx="32004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1475"/>
            <a:ext cx="8229600" cy="1046163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smtClean="0"/>
              <a:t>Examples of market </a:t>
            </a:r>
            <a:br>
              <a:rPr lang="en-US" sz="3600" smtClean="0"/>
            </a:br>
            <a:r>
              <a:rPr lang="en-US" sz="3600" smtClean="0"/>
              <a:t>“segments”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219200" y="2133600"/>
            <a:ext cx="6934200" cy="392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 b="1">
                <a:latin typeface="Verdana" pitchFamily="34" charset="0"/>
              </a:rPr>
              <a:t>Business travelers versus tourists.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 b="1">
                <a:latin typeface="Verdana" pitchFamily="34" charset="0"/>
              </a:rPr>
              <a:t>Kids versus adults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 b="1">
                <a:latin typeface="Verdana" pitchFamily="34" charset="0"/>
              </a:rPr>
              <a:t>Those covered by health insurance and those not covered.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 b="1">
                <a:latin typeface="Verdana" pitchFamily="34" charset="0"/>
              </a:rPr>
              <a:t>Senior citizens versus everyone else.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 b="1">
                <a:latin typeface="Verdana" pitchFamily="34" charset="0"/>
              </a:rPr>
              <a:t>Mercedes Benz owners versus Chevrolet owners.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 b="1">
                <a:latin typeface="Verdana" pitchFamily="34" charset="0"/>
              </a:rPr>
              <a:t>Domestic versus foreign buyers</a:t>
            </a:r>
          </a:p>
        </p:txBody>
      </p:sp>
      <p:pic>
        <p:nvPicPr>
          <p:cNvPr id="20484" name="Picture 4" descr="AN0133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81000"/>
            <a:ext cx="28194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1475"/>
            <a:ext cx="8229600" cy="1046163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smtClean="0"/>
              <a:t>Multinational pricing</a:t>
            </a:r>
            <a:br>
              <a:rPr lang="en-US" sz="3600" smtClean="0"/>
            </a:br>
            <a:r>
              <a:rPr lang="en-US" sz="3600" smtClean="0"/>
              <a:t> of autos</a:t>
            </a:r>
          </a:p>
        </p:txBody>
      </p:sp>
      <p:pic>
        <p:nvPicPr>
          <p:cNvPr id="21507" name="Picture 3" descr="BD0648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04800"/>
            <a:ext cx="19050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7" descr="j04022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514600"/>
            <a:ext cx="2085975" cy="313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AutoShape 8"/>
          <p:cNvSpPr>
            <a:spLocks noChangeArrowheads="1"/>
          </p:cNvSpPr>
          <p:nvPr/>
        </p:nvSpPr>
        <p:spPr bwMode="auto">
          <a:xfrm>
            <a:off x="2895600" y="2209800"/>
            <a:ext cx="5867400" cy="2514600"/>
          </a:xfrm>
          <a:prstGeom prst="wedgeEllipseCallout">
            <a:avLst>
              <a:gd name="adj1" fmla="val -64556"/>
              <a:gd name="adj2" fmla="val -11551"/>
            </a:avLst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solidFill>
                  <a:schemeClr val="bg1"/>
                </a:solidFill>
                <a:latin typeface="Verdana" pitchFamily="34" charset="0"/>
              </a:rPr>
              <a:t>The problem for a car manufacturer is to establish profit-maximizing prices on cars sold domestically and in the foreign market segment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9625"/>
            <a:ext cx="8229600" cy="6080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The Demand Functions</a:t>
            </a:r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066800" y="1828800"/>
            <a:ext cx="74676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The inverse demand equation for the home (H)  market is given by:</a:t>
            </a: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Verdana" pitchFamily="34" charset="0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2362200" y="2743200"/>
          <a:ext cx="2901950" cy="479425"/>
        </p:xfrm>
        <a:graphic>
          <a:graphicData uri="http://schemas.openxmlformats.org/presentationml/2006/ole">
            <p:oleObj spid="_x0000_s1026" name="Equation" r:id="rId4" imgW="1231366" imgH="203112" progId="Equation.3">
              <p:embed/>
            </p:oleObj>
          </a:graphicData>
        </a:graphic>
      </p:graphicFrame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33400" y="3352800"/>
            <a:ext cx="792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Where P</a:t>
            </a:r>
            <a:r>
              <a:rPr lang="en-US" sz="2400" baseline="-25000">
                <a:latin typeface="Verdana" pitchFamily="34" charset="0"/>
              </a:rPr>
              <a:t>H</a:t>
            </a:r>
            <a:r>
              <a:rPr lang="en-US" sz="2400">
                <a:latin typeface="Verdana" pitchFamily="34" charset="0"/>
              </a:rPr>
              <a:t> is the price charge in the home market and H is the quantity sold in the home market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838200" y="4343400"/>
            <a:ext cx="80010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The inverse demand equation for the foreign  (F)  market is given by:</a:t>
            </a: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Verdana" pitchFamily="34" charset="0"/>
            </a:endParaRPr>
          </a:p>
        </p:txBody>
      </p:sp>
      <p:graphicFrame>
        <p:nvGraphicFramePr>
          <p:cNvPr id="3075" name="Object 7"/>
          <p:cNvGraphicFramePr>
            <a:graphicFrameLocks noChangeAspect="1"/>
          </p:cNvGraphicFramePr>
          <p:nvPr/>
        </p:nvGraphicFramePr>
        <p:xfrm>
          <a:off x="2438400" y="5334000"/>
          <a:ext cx="2843213" cy="479425"/>
        </p:xfrm>
        <a:graphic>
          <a:graphicData uri="http://schemas.openxmlformats.org/presentationml/2006/ole">
            <p:oleObj spid="_x0000_s1027" name="Equation" r:id="rId5" imgW="1206500" imgH="203200" progId="Equation.3">
              <p:embed/>
            </p:oleObj>
          </a:graphicData>
        </a:graphic>
      </p:graphicFrame>
      <p:pic>
        <p:nvPicPr>
          <p:cNvPr id="3080" name="Picture 8" descr="j0336383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96200" y="3048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sn001614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sn00208a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5800" y="381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5" fill="hold"/>
                                        <p:tgtEl>
                                          <p:spTgt spid="122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297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/>
          <p:cNvSpPr>
            <a:spLocks noChangeShapeType="1"/>
          </p:cNvSpPr>
          <p:nvPr/>
        </p:nvSpPr>
        <p:spPr bwMode="auto">
          <a:xfrm flipV="1">
            <a:off x="1600200" y="1066800"/>
            <a:ext cx="0" cy="4648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1600200" y="5715000"/>
            <a:ext cx="64008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1600200" y="1905000"/>
            <a:ext cx="5791200" cy="3810000"/>
          </a:xfrm>
          <a:prstGeom prst="line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09600" y="17526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 Narrow" pitchFamily="34" charset="0"/>
              </a:rPr>
              <a:t>30,000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7162800" y="5791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 Narrow" pitchFamily="34" charset="0"/>
              </a:rPr>
              <a:t>60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990600" y="5791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0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3429000" y="61722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Verdana" pitchFamily="34" charset="0"/>
              </a:rPr>
              <a:t>Quantity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 rot="-5347185">
            <a:off x="-495300" y="30861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Verdana" pitchFamily="34" charset="0"/>
              </a:rPr>
              <a:t>Price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609600" y="22098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 Narrow" pitchFamily="34" charset="0"/>
              </a:rPr>
              <a:t>25,000</a:t>
            </a: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1600200" y="2438400"/>
            <a:ext cx="3429000" cy="3276600"/>
          </a:xfrm>
          <a:prstGeom prst="line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 flipH="1">
            <a:off x="5638800" y="40386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5486400" y="3581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Home</a:t>
            </a:r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H="1">
            <a:off x="2286000" y="2286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3124200" y="19050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Foreign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4572000" y="57912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35.7</a:t>
            </a:r>
          </a:p>
        </p:txBody>
      </p:sp>
      <p:pic>
        <p:nvPicPr>
          <p:cNvPr id="13329" name="sn00161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sn00638a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533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6" name="Picture 18" descr="j0283540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2362200"/>
            <a:ext cx="12954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7" name="Rectangle 20"/>
          <p:cNvSpPr>
            <a:spLocks noGrp="1" noChangeArrowheads="1"/>
          </p:cNvSpPr>
          <p:nvPr>
            <p:ph type="title"/>
          </p:nvPr>
        </p:nvSpPr>
        <p:spPr>
          <a:xfrm>
            <a:off x="1905000" y="304800"/>
            <a:ext cx="8162925" cy="762000"/>
          </a:xfrm>
        </p:spPr>
        <p:txBody>
          <a:bodyPr/>
          <a:lstStyle/>
          <a:p>
            <a:pPr eaLnBrk="1" hangingPunct="1"/>
            <a:r>
              <a:rPr lang="en-US" smtClean="0"/>
              <a:t>The demand for cars</a:t>
            </a:r>
          </a:p>
        </p:txBody>
      </p:sp>
      <p:pic>
        <p:nvPicPr>
          <p:cNvPr id="13333" name="sn001615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sn00208a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1676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29" fill="hold"/>
                                        <p:tgtEl>
                                          <p:spTgt spid="133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629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635" fill="hold"/>
                                        <p:tgtEl>
                                          <p:spTgt spid="133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29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33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/>
          <p:cNvSpPr>
            <a:spLocks noChangeShapeType="1"/>
          </p:cNvSpPr>
          <p:nvPr/>
        </p:nvSpPr>
        <p:spPr bwMode="auto">
          <a:xfrm flipV="1">
            <a:off x="1600200" y="1066800"/>
            <a:ext cx="0" cy="4648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1600200" y="5715000"/>
            <a:ext cx="64008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1600200" y="1905000"/>
            <a:ext cx="5791200" cy="3810000"/>
          </a:xfrm>
          <a:prstGeom prst="line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09600" y="17526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 Narrow" pitchFamily="34" charset="0"/>
              </a:rPr>
              <a:t>30,000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7162800" y="5791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 Narrow" pitchFamily="34" charset="0"/>
              </a:rPr>
              <a:t>60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990600" y="5791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0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3429000" y="61722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Verdana" pitchFamily="34" charset="0"/>
              </a:rPr>
              <a:t>Quantity (000s)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 rot="-5347185">
            <a:off x="-495300" y="29337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Verdana" pitchFamily="34" charset="0"/>
              </a:rPr>
              <a:t>Price</a:t>
            </a:r>
          </a:p>
        </p:txBody>
      </p:sp>
      <p:sp>
        <p:nvSpPr>
          <p:cNvPr id="23562" name="Text Box 13"/>
          <p:cNvSpPr txBox="1">
            <a:spLocks noChangeArrowheads="1"/>
          </p:cNvSpPr>
          <p:nvPr/>
        </p:nvSpPr>
        <p:spPr bwMode="auto">
          <a:xfrm>
            <a:off x="7239000" y="50292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D</a:t>
            </a:r>
            <a:r>
              <a:rPr lang="en-US" sz="2400" baseline="-25000">
                <a:latin typeface="Verdana" pitchFamily="34" charset="0"/>
              </a:rPr>
              <a:t>H</a:t>
            </a:r>
            <a:endParaRPr lang="en-US" sz="2400">
              <a:latin typeface="Verdana" pitchFamily="34" charset="0"/>
            </a:endParaRPr>
          </a:p>
        </p:txBody>
      </p:sp>
      <p:sp>
        <p:nvSpPr>
          <p:cNvPr id="23563" name="Text Box 16"/>
          <p:cNvSpPr txBox="1">
            <a:spLocks noChangeArrowheads="1"/>
          </p:cNvSpPr>
          <p:nvPr/>
        </p:nvSpPr>
        <p:spPr bwMode="auto">
          <a:xfrm>
            <a:off x="4114800" y="57912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30</a:t>
            </a:r>
          </a:p>
        </p:txBody>
      </p:sp>
      <p:sp>
        <p:nvSpPr>
          <p:cNvPr id="15379" name="Rectangle 19"/>
          <p:cNvSpPr>
            <a:spLocks noGrp="1" noChangeArrowheads="1"/>
          </p:cNvSpPr>
          <p:nvPr>
            <p:ph type="title"/>
          </p:nvPr>
        </p:nvSpPr>
        <p:spPr>
          <a:xfrm>
            <a:off x="1905000" y="215900"/>
            <a:ext cx="8162925" cy="12795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900" smtClean="0"/>
              <a:t>Profit maximization in </a:t>
            </a:r>
            <a:br>
              <a:rPr lang="en-US" sz="3900" smtClean="0"/>
            </a:br>
            <a:r>
              <a:rPr lang="en-US" sz="3900" smtClean="0"/>
              <a:t>the Home segment</a:t>
            </a:r>
          </a:p>
        </p:txBody>
      </p:sp>
      <p:sp>
        <p:nvSpPr>
          <p:cNvPr id="23565" name="Line 20"/>
          <p:cNvSpPr>
            <a:spLocks noChangeShapeType="1"/>
          </p:cNvSpPr>
          <p:nvPr/>
        </p:nvSpPr>
        <p:spPr bwMode="auto">
          <a:xfrm>
            <a:off x="1600200" y="1905000"/>
            <a:ext cx="2743200" cy="3810000"/>
          </a:xfrm>
          <a:prstGeom prst="line">
            <a:avLst/>
          </a:prstGeom>
          <a:noFill/>
          <a:ln w="57150">
            <a:solidFill>
              <a:srgbClr val="0066FF"/>
            </a:solidFill>
            <a:prstDash val="dash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6" name="Text Box 21"/>
          <p:cNvSpPr txBox="1">
            <a:spLocks noChangeArrowheads="1"/>
          </p:cNvSpPr>
          <p:nvPr/>
        </p:nvSpPr>
        <p:spPr bwMode="auto">
          <a:xfrm>
            <a:off x="4267200" y="5105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MR</a:t>
            </a:r>
            <a:r>
              <a:rPr lang="en-US" sz="2400" baseline="-25000">
                <a:latin typeface="Verdana" pitchFamily="34" charset="0"/>
              </a:rPr>
              <a:t>H</a:t>
            </a:r>
            <a:endParaRPr lang="en-US" sz="2400">
              <a:latin typeface="Verdana" pitchFamily="34" charset="0"/>
            </a:endParaRPr>
          </a:p>
        </p:txBody>
      </p:sp>
      <p:sp>
        <p:nvSpPr>
          <p:cNvPr id="23567" name="Line 22"/>
          <p:cNvSpPr>
            <a:spLocks noChangeShapeType="1"/>
          </p:cNvSpPr>
          <p:nvPr/>
        </p:nvSpPr>
        <p:spPr bwMode="auto">
          <a:xfrm>
            <a:off x="1600200" y="4419600"/>
            <a:ext cx="5257800" cy="0"/>
          </a:xfrm>
          <a:prstGeom prst="line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8" name="Oval 23"/>
          <p:cNvSpPr>
            <a:spLocks noChangeArrowheads="1"/>
          </p:cNvSpPr>
          <p:nvPr/>
        </p:nvSpPr>
        <p:spPr bwMode="auto">
          <a:xfrm>
            <a:off x="33528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Line 24"/>
          <p:cNvSpPr>
            <a:spLocks noChangeShapeType="1"/>
          </p:cNvSpPr>
          <p:nvPr/>
        </p:nvSpPr>
        <p:spPr bwMode="auto">
          <a:xfrm flipV="1">
            <a:off x="3429000" y="3124200"/>
            <a:ext cx="0" cy="12192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0" name="Line 25"/>
          <p:cNvSpPr>
            <a:spLocks noChangeShapeType="1"/>
          </p:cNvSpPr>
          <p:nvPr/>
        </p:nvSpPr>
        <p:spPr bwMode="auto">
          <a:xfrm>
            <a:off x="3429000" y="4495800"/>
            <a:ext cx="0" cy="12192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1" name="Text Box 26"/>
          <p:cNvSpPr txBox="1">
            <a:spLocks noChangeArrowheads="1"/>
          </p:cNvSpPr>
          <p:nvPr/>
        </p:nvSpPr>
        <p:spPr bwMode="auto">
          <a:xfrm>
            <a:off x="6934200" y="4191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MC</a:t>
            </a:r>
            <a:r>
              <a:rPr lang="en-US" sz="2400" baseline="-25000">
                <a:latin typeface="Verdana" pitchFamily="34" charset="0"/>
              </a:rPr>
              <a:t>H</a:t>
            </a:r>
            <a:endParaRPr lang="en-US" sz="2400">
              <a:latin typeface="Verdana" pitchFamily="34" charset="0"/>
            </a:endParaRPr>
          </a:p>
        </p:txBody>
      </p:sp>
      <p:sp>
        <p:nvSpPr>
          <p:cNvPr id="23572" name="Text Box 27"/>
          <p:cNvSpPr txBox="1">
            <a:spLocks noChangeArrowheads="1"/>
          </p:cNvSpPr>
          <p:nvPr/>
        </p:nvSpPr>
        <p:spPr bwMode="auto">
          <a:xfrm>
            <a:off x="533400" y="4191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 Narrow" pitchFamily="34" charset="0"/>
              </a:rPr>
              <a:t>10,000</a:t>
            </a:r>
          </a:p>
        </p:txBody>
      </p:sp>
      <p:sp>
        <p:nvSpPr>
          <p:cNvPr id="23573" name="Line 28"/>
          <p:cNvSpPr>
            <a:spLocks noChangeShapeType="1"/>
          </p:cNvSpPr>
          <p:nvPr/>
        </p:nvSpPr>
        <p:spPr bwMode="auto">
          <a:xfrm flipH="1">
            <a:off x="1600200" y="31242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4" name="Oval 29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5" name="Text Box 30"/>
          <p:cNvSpPr txBox="1">
            <a:spLocks noChangeArrowheads="1"/>
          </p:cNvSpPr>
          <p:nvPr/>
        </p:nvSpPr>
        <p:spPr bwMode="auto">
          <a:xfrm>
            <a:off x="609600" y="28956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 Narrow" pitchFamily="34" charset="0"/>
              </a:rPr>
              <a:t>20,000</a:t>
            </a:r>
          </a:p>
        </p:txBody>
      </p:sp>
      <p:sp>
        <p:nvSpPr>
          <p:cNvPr id="23576" name="Text Box 31"/>
          <p:cNvSpPr txBox="1">
            <a:spLocks noChangeArrowheads="1"/>
          </p:cNvSpPr>
          <p:nvPr/>
        </p:nvSpPr>
        <p:spPr bwMode="auto">
          <a:xfrm>
            <a:off x="3048000" y="5791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20</a:t>
            </a:r>
          </a:p>
        </p:txBody>
      </p:sp>
      <p:sp>
        <p:nvSpPr>
          <p:cNvPr id="23577" name="Text Box 32"/>
          <p:cNvSpPr txBox="1">
            <a:spLocks noChangeArrowheads="1"/>
          </p:cNvSpPr>
          <p:nvPr/>
        </p:nvSpPr>
        <p:spPr bwMode="auto">
          <a:xfrm>
            <a:off x="4495800" y="2362200"/>
            <a:ext cx="3200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Verdana" pitchFamily="34" charset="0"/>
              </a:rPr>
              <a:t>To maximize profits in the Home segment, set MR</a:t>
            </a:r>
            <a:r>
              <a:rPr lang="en-US" sz="2000" baseline="-25000">
                <a:latin typeface="Verdana" pitchFamily="34" charset="0"/>
              </a:rPr>
              <a:t>H</a:t>
            </a:r>
            <a:r>
              <a:rPr lang="en-US" sz="2000">
                <a:latin typeface="Verdana" pitchFamily="34" charset="0"/>
              </a:rPr>
              <a:t> = MC</a:t>
            </a:r>
            <a:r>
              <a:rPr lang="en-US" sz="2000" baseline="-25000">
                <a:latin typeface="Verdana" pitchFamily="34" charset="0"/>
              </a:rPr>
              <a:t>H</a:t>
            </a:r>
            <a:endParaRPr lang="en-US" sz="2000"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 flipV="1">
            <a:off x="1600200" y="1066800"/>
            <a:ext cx="0" cy="4648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>
            <a:off x="1600200" y="5715000"/>
            <a:ext cx="64008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609600" y="32766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 Narrow" pitchFamily="34" charset="0"/>
              </a:rPr>
              <a:t>18,000</a:t>
            </a: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7162800" y="5791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 Narrow" pitchFamily="34" charset="0"/>
              </a:rPr>
              <a:t>60</a:t>
            </a:r>
          </a:p>
        </p:txBody>
      </p:sp>
      <p:sp>
        <p:nvSpPr>
          <p:cNvPr id="24582" name="Text Box 7"/>
          <p:cNvSpPr txBox="1">
            <a:spLocks noChangeArrowheads="1"/>
          </p:cNvSpPr>
          <p:nvPr/>
        </p:nvSpPr>
        <p:spPr bwMode="auto">
          <a:xfrm>
            <a:off x="990600" y="5791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0</a:t>
            </a:r>
          </a:p>
        </p:txBody>
      </p:sp>
      <p:sp>
        <p:nvSpPr>
          <p:cNvPr id="24583" name="Text Box 8"/>
          <p:cNvSpPr txBox="1">
            <a:spLocks noChangeArrowheads="1"/>
          </p:cNvSpPr>
          <p:nvPr/>
        </p:nvSpPr>
        <p:spPr bwMode="auto">
          <a:xfrm>
            <a:off x="3429000" y="61722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Verdana" pitchFamily="34" charset="0"/>
              </a:rPr>
              <a:t>Quantity (000s)</a:t>
            </a:r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 rot="-5347185">
            <a:off x="-113507" y="3237707"/>
            <a:ext cx="1141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Verdana" pitchFamily="34" charset="0"/>
              </a:rPr>
              <a:t>Price</a:t>
            </a:r>
          </a:p>
        </p:txBody>
      </p:sp>
      <p:sp>
        <p:nvSpPr>
          <p:cNvPr id="24585" name="Text Box 10"/>
          <p:cNvSpPr txBox="1">
            <a:spLocks noChangeArrowheads="1"/>
          </p:cNvSpPr>
          <p:nvPr/>
        </p:nvSpPr>
        <p:spPr bwMode="auto">
          <a:xfrm>
            <a:off x="609600" y="22098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 Narrow" pitchFamily="34" charset="0"/>
              </a:rPr>
              <a:t>25,000</a:t>
            </a:r>
          </a:p>
        </p:txBody>
      </p:sp>
      <p:sp>
        <p:nvSpPr>
          <p:cNvPr id="24586" name="Line 11"/>
          <p:cNvSpPr>
            <a:spLocks noChangeShapeType="1"/>
          </p:cNvSpPr>
          <p:nvPr/>
        </p:nvSpPr>
        <p:spPr bwMode="auto">
          <a:xfrm>
            <a:off x="1600200" y="2438400"/>
            <a:ext cx="3429000" cy="3276600"/>
          </a:xfrm>
          <a:prstGeom prst="line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587" name="Text Box 15"/>
          <p:cNvSpPr txBox="1">
            <a:spLocks noChangeArrowheads="1"/>
          </p:cNvSpPr>
          <p:nvPr/>
        </p:nvSpPr>
        <p:spPr bwMode="auto">
          <a:xfrm>
            <a:off x="4953000" y="51816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D</a:t>
            </a:r>
            <a:r>
              <a:rPr lang="en-US" sz="2400" baseline="-25000">
                <a:latin typeface="Verdana" pitchFamily="34" charset="0"/>
              </a:rPr>
              <a:t>F</a:t>
            </a:r>
            <a:endParaRPr lang="en-US" sz="2400">
              <a:latin typeface="Verdana" pitchFamily="34" charset="0"/>
            </a:endParaRPr>
          </a:p>
        </p:txBody>
      </p:sp>
      <p:sp>
        <p:nvSpPr>
          <p:cNvPr id="24588" name="Text Box 16"/>
          <p:cNvSpPr txBox="1">
            <a:spLocks noChangeArrowheads="1"/>
          </p:cNvSpPr>
          <p:nvPr/>
        </p:nvSpPr>
        <p:spPr bwMode="auto">
          <a:xfrm>
            <a:off x="4572000" y="57912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35.7</a:t>
            </a:r>
          </a:p>
        </p:txBody>
      </p:sp>
      <p:sp>
        <p:nvSpPr>
          <p:cNvPr id="16403" name="Rectangle 19"/>
          <p:cNvSpPr>
            <a:spLocks noGrp="1" noChangeArrowheads="1"/>
          </p:cNvSpPr>
          <p:nvPr>
            <p:ph type="title"/>
          </p:nvPr>
        </p:nvSpPr>
        <p:spPr>
          <a:xfrm>
            <a:off x="1828800" y="292100"/>
            <a:ext cx="8162925" cy="12795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900" smtClean="0"/>
              <a:t>Profit-maximization in </a:t>
            </a:r>
            <a:br>
              <a:rPr lang="en-US" sz="3900" smtClean="0"/>
            </a:br>
            <a:r>
              <a:rPr lang="en-US" sz="3900" smtClean="0"/>
              <a:t>the foreign market segment</a:t>
            </a:r>
          </a:p>
        </p:txBody>
      </p:sp>
      <p:sp>
        <p:nvSpPr>
          <p:cNvPr id="24590" name="Line 20"/>
          <p:cNvSpPr>
            <a:spLocks noChangeShapeType="1"/>
          </p:cNvSpPr>
          <p:nvPr/>
        </p:nvSpPr>
        <p:spPr bwMode="auto">
          <a:xfrm>
            <a:off x="1600200" y="2438400"/>
            <a:ext cx="1752600" cy="32766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591" name="Text Box 21"/>
          <p:cNvSpPr txBox="1">
            <a:spLocks noChangeArrowheads="1"/>
          </p:cNvSpPr>
          <p:nvPr/>
        </p:nvSpPr>
        <p:spPr bwMode="auto">
          <a:xfrm>
            <a:off x="3276600" y="5181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MR</a:t>
            </a:r>
            <a:r>
              <a:rPr lang="en-US" sz="2400" baseline="-25000">
                <a:latin typeface="Verdana" pitchFamily="34" charset="0"/>
              </a:rPr>
              <a:t>F</a:t>
            </a:r>
            <a:endParaRPr lang="en-US" sz="2400">
              <a:latin typeface="Verdana" pitchFamily="34" charset="0"/>
            </a:endParaRPr>
          </a:p>
        </p:txBody>
      </p:sp>
      <p:sp>
        <p:nvSpPr>
          <p:cNvPr id="24592" name="Line 22"/>
          <p:cNvSpPr>
            <a:spLocks noChangeShapeType="1"/>
          </p:cNvSpPr>
          <p:nvPr/>
        </p:nvSpPr>
        <p:spPr bwMode="auto">
          <a:xfrm>
            <a:off x="1600200" y="4419600"/>
            <a:ext cx="3962400" cy="0"/>
          </a:xfrm>
          <a:prstGeom prst="line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593" name="Text Box 23"/>
          <p:cNvSpPr txBox="1">
            <a:spLocks noChangeArrowheads="1"/>
          </p:cNvSpPr>
          <p:nvPr/>
        </p:nvSpPr>
        <p:spPr bwMode="auto">
          <a:xfrm>
            <a:off x="5638800" y="4114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MC</a:t>
            </a:r>
            <a:r>
              <a:rPr lang="en-US" sz="2400" baseline="-25000">
                <a:latin typeface="Verdana" pitchFamily="34" charset="0"/>
              </a:rPr>
              <a:t>F</a:t>
            </a:r>
            <a:endParaRPr lang="en-US" sz="2400">
              <a:latin typeface="Verdana" pitchFamily="34" charset="0"/>
            </a:endParaRPr>
          </a:p>
        </p:txBody>
      </p:sp>
      <p:sp>
        <p:nvSpPr>
          <p:cNvPr id="24594" name="Oval 24"/>
          <p:cNvSpPr>
            <a:spLocks noChangeArrowheads="1"/>
          </p:cNvSpPr>
          <p:nvPr/>
        </p:nvSpPr>
        <p:spPr bwMode="auto">
          <a:xfrm>
            <a:off x="25908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Text Box 25"/>
          <p:cNvSpPr txBox="1">
            <a:spLocks noChangeArrowheads="1"/>
          </p:cNvSpPr>
          <p:nvPr/>
        </p:nvSpPr>
        <p:spPr bwMode="auto">
          <a:xfrm>
            <a:off x="609600" y="41910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 Narrow" pitchFamily="34" charset="0"/>
              </a:rPr>
              <a:t>11,000</a:t>
            </a:r>
          </a:p>
        </p:txBody>
      </p:sp>
      <p:sp>
        <p:nvSpPr>
          <p:cNvPr id="24596" name="Line 26"/>
          <p:cNvSpPr>
            <a:spLocks noChangeShapeType="1"/>
          </p:cNvSpPr>
          <p:nvPr/>
        </p:nvSpPr>
        <p:spPr bwMode="auto">
          <a:xfrm>
            <a:off x="2667000" y="44958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597" name="Line 27"/>
          <p:cNvSpPr>
            <a:spLocks noChangeShapeType="1"/>
          </p:cNvSpPr>
          <p:nvPr/>
        </p:nvSpPr>
        <p:spPr bwMode="auto">
          <a:xfrm flipV="1">
            <a:off x="2667000" y="35052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598" name="Line 28"/>
          <p:cNvSpPr>
            <a:spLocks noChangeShapeType="1"/>
          </p:cNvSpPr>
          <p:nvPr/>
        </p:nvSpPr>
        <p:spPr bwMode="auto">
          <a:xfrm flipH="1">
            <a:off x="1600200" y="35052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599" name="Oval 29"/>
          <p:cNvSpPr>
            <a:spLocks noChangeArrowheads="1"/>
          </p:cNvSpPr>
          <p:nvPr/>
        </p:nvSpPr>
        <p:spPr bwMode="auto">
          <a:xfrm>
            <a:off x="25908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4600" name="Picture 30" descr="j025448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057400"/>
            <a:ext cx="20193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1" name="Text Box 31"/>
          <p:cNvSpPr txBox="1">
            <a:spLocks noChangeArrowheads="1"/>
          </p:cNvSpPr>
          <p:nvPr/>
        </p:nvSpPr>
        <p:spPr bwMode="auto">
          <a:xfrm>
            <a:off x="22860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10</a:t>
            </a:r>
          </a:p>
        </p:txBody>
      </p:sp>
      <p:sp>
        <p:nvSpPr>
          <p:cNvPr id="24602" name="Text Box 32"/>
          <p:cNvSpPr txBox="1">
            <a:spLocks noChangeArrowheads="1"/>
          </p:cNvSpPr>
          <p:nvPr/>
        </p:nvSpPr>
        <p:spPr bwMode="auto">
          <a:xfrm>
            <a:off x="3200400" y="2209800"/>
            <a:ext cx="2667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Verdana" pitchFamily="34" charset="0"/>
              </a:rPr>
              <a:t>To maximize profits in the Foreign segment, set MR</a:t>
            </a:r>
            <a:r>
              <a:rPr lang="en-US" sz="2000" baseline="-25000">
                <a:latin typeface="Verdana" pitchFamily="34" charset="0"/>
              </a:rPr>
              <a:t>F</a:t>
            </a:r>
            <a:r>
              <a:rPr lang="en-US" sz="2000">
                <a:latin typeface="Verdana" pitchFamily="34" charset="0"/>
              </a:rPr>
              <a:t> = MC</a:t>
            </a:r>
            <a:r>
              <a:rPr lang="en-US" sz="2000" baseline="-25000">
                <a:latin typeface="Verdana" pitchFamily="34" charset="0"/>
              </a:rPr>
              <a:t>F</a:t>
            </a:r>
            <a:endParaRPr lang="en-US" sz="2000"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9625"/>
            <a:ext cx="8229600" cy="6080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Summary</a:t>
            </a:r>
          </a:p>
        </p:txBody>
      </p:sp>
      <p:pic>
        <p:nvPicPr>
          <p:cNvPr id="25603" name="Picture 4" descr="j01978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124200"/>
            <a:ext cx="2362200" cy="303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AutoShape 5"/>
          <p:cNvSpPr>
            <a:spLocks noChangeArrowheads="1"/>
          </p:cNvSpPr>
          <p:nvPr/>
        </p:nvSpPr>
        <p:spPr bwMode="auto">
          <a:xfrm>
            <a:off x="2819400" y="2057400"/>
            <a:ext cx="5334000" cy="2743200"/>
          </a:xfrm>
          <a:prstGeom prst="wedgeEllipseCallout">
            <a:avLst>
              <a:gd name="adj1" fmla="val -64972"/>
              <a:gd name="adj2" fmla="val 1151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400">
                <a:latin typeface="Verdana" pitchFamily="34" charset="0"/>
              </a:rPr>
              <a:t>Notice that the price is higher in the Home market where the manufacturer faces a less elastic demand curve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ea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0" y="381000"/>
            <a:ext cx="322738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181600" y="1752600"/>
            <a:ext cx="2895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Verdana" pitchFamily="34" charset="0"/>
              </a:rPr>
              <a:t>Students at Sherwood High in Sandy Springs, Maryland talk about things that bother them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ani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2750" y="533400"/>
            <a:ext cx="5434013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57250"/>
            <a:ext cx="8229600" cy="5603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/>
              <a:t>What is price discrimination?</a:t>
            </a:r>
          </a:p>
        </p:txBody>
      </p:sp>
      <p:pic>
        <p:nvPicPr>
          <p:cNvPr id="14339" name="Picture 5" descr="j04096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362200"/>
            <a:ext cx="24288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AutoShape 6"/>
          <p:cNvSpPr>
            <a:spLocks noChangeArrowheads="1"/>
          </p:cNvSpPr>
          <p:nvPr/>
        </p:nvSpPr>
        <p:spPr bwMode="auto">
          <a:xfrm>
            <a:off x="3733800" y="1600200"/>
            <a:ext cx="5029200" cy="3048000"/>
          </a:xfrm>
          <a:prstGeom prst="wedgeEllipseCallout">
            <a:avLst>
              <a:gd name="adj1" fmla="val -83366"/>
              <a:gd name="adj2" fmla="val 2630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400">
                <a:latin typeface="Verdana" pitchFamily="34" charset="0"/>
              </a:rPr>
              <a:t>Price discrimination is the practice of selling the same product to different buyers (or groups of buyers) at different prices.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81075" y="123825"/>
            <a:ext cx="8162925" cy="1279525"/>
          </a:xfrm>
        </p:spPr>
        <p:txBody>
          <a:bodyPr/>
          <a:lstStyle/>
          <a:p>
            <a:pPr eaLnBrk="1" hangingPunct="1"/>
            <a:r>
              <a:rPr lang="en-US" sz="3900" smtClean="0"/>
              <a:t>Examples of price discrimination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762000" y="1447800"/>
            <a:ext cx="7772400" cy="442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400">
                <a:latin typeface="Verdana" pitchFamily="34" charset="0"/>
              </a:rPr>
              <a:t>Airlines charge full fares to business travelers, whereas they offer discount fares to vacationers.</a:t>
            </a:r>
          </a:p>
          <a:p>
            <a:pPr eaLnBrk="1" hangingPunct="1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400">
                <a:latin typeface="Verdana" pitchFamily="34" charset="0"/>
              </a:rPr>
              <a:t>“Sizing up their income” pricing by dentists, plumbers, and auto mechanics.</a:t>
            </a:r>
          </a:p>
          <a:p>
            <a:pPr eaLnBrk="1" hangingPunct="1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400">
                <a:latin typeface="Verdana" pitchFamily="34" charset="0"/>
              </a:rPr>
              <a:t>Publishers of academic journals charge higher prices for library as compared to individual subscriptions.</a:t>
            </a:r>
          </a:p>
          <a:p>
            <a:pPr eaLnBrk="1" hangingPunct="1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400">
                <a:latin typeface="Verdana" pitchFamily="34" charset="0"/>
              </a:rPr>
              <a:t>Senior citizen discounts.</a:t>
            </a:r>
          </a:p>
          <a:p>
            <a:pPr eaLnBrk="1" hangingPunct="1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400">
                <a:latin typeface="Verdana" pitchFamily="34" charset="0"/>
              </a:rPr>
              <a:t>Discounts for new buyers—e.g., magazine subscriptions.</a:t>
            </a:r>
          </a:p>
          <a:p>
            <a:pPr eaLnBrk="1" hangingPunct="1">
              <a:lnSpc>
                <a:spcPct val="85000"/>
              </a:lnSpc>
              <a:spcBef>
                <a:spcPct val="50000"/>
              </a:spcBef>
              <a:buFontTx/>
              <a:buChar char="•"/>
            </a:pPr>
            <a:r>
              <a:rPr lang="en-US" sz="2400">
                <a:latin typeface="Verdana" pitchFamily="34" charset="0"/>
              </a:rPr>
              <a:t>Theater ticket pricing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6725"/>
            <a:ext cx="8229600" cy="950913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smtClean="0"/>
              <a:t>When is price </a:t>
            </a:r>
            <a:br>
              <a:rPr lang="en-US" sz="3600" smtClean="0"/>
            </a:br>
            <a:r>
              <a:rPr lang="en-US" sz="3600" smtClean="0"/>
              <a:t>discrimination feasible?</a:t>
            </a:r>
          </a:p>
        </p:txBody>
      </p:sp>
      <p:pic>
        <p:nvPicPr>
          <p:cNvPr id="16387" name="Picture 3" descr="j025450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457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81000" y="2362200"/>
            <a:ext cx="7924800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 b="1"/>
              <a:t>The seller must be capable of identifying market segments that differ based on willingness to pay, or elasticity of demand.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 b="1"/>
              <a:t>The seller must be capable of “enforcing” the different prices charged to different market segments—that is, the seller must be able to prevent “arbitrage.”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1475"/>
            <a:ext cx="8229600" cy="10461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/>
              <a:t>1</a:t>
            </a:r>
            <a:r>
              <a:rPr lang="en-US" sz="3600" baseline="30000" smtClean="0"/>
              <a:t>st</a:t>
            </a:r>
            <a:r>
              <a:rPr lang="en-US" sz="3600" smtClean="0"/>
              <a:t> degree price</a:t>
            </a:r>
            <a:br>
              <a:rPr lang="en-US" sz="3600" smtClean="0"/>
            </a:br>
            <a:r>
              <a:rPr lang="en-US" sz="3600" smtClean="0"/>
              <a:t> discrimination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14400" y="2133600"/>
            <a:ext cx="7924800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 b="1">
                <a:latin typeface="Verdana" pitchFamily="34" charset="0"/>
              </a:rPr>
              <a:t>Sometimes called “perfect” price discrimination, the seller charges each buyer their “reservation price” for every unit purchased.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folHlink"/>
                </a:solidFill>
                <a:latin typeface="Verdana" pitchFamily="34" charset="0"/>
              </a:rPr>
              <a:t>Reservation price</a:t>
            </a:r>
            <a:r>
              <a:rPr lang="en-US" sz="2400" b="1">
                <a:latin typeface="Verdana" pitchFamily="34" charset="0"/>
              </a:rPr>
              <a:t> is the maximum price a buyer is willing to pay rather than go without the last unit of the good. </a:t>
            </a:r>
          </a:p>
        </p:txBody>
      </p:sp>
      <p:pic>
        <p:nvPicPr>
          <p:cNvPr id="17412" name="Picture 5" descr="j02570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04800"/>
            <a:ext cx="1160463" cy="16764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81075" y="685800"/>
            <a:ext cx="8162925" cy="762000"/>
          </a:xfrm>
        </p:spPr>
        <p:txBody>
          <a:bodyPr/>
          <a:lstStyle/>
          <a:p>
            <a:pPr algn="l" eaLnBrk="1" hangingPunct="1"/>
            <a:r>
              <a:rPr lang="en-US" smtClean="0"/>
              <a:t>Auctions</a:t>
            </a:r>
          </a:p>
        </p:txBody>
      </p:sp>
      <p:pic>
        <p:nvPicPr>
          <p:cNvPr id="18435" name="Picture 3" descr="j019956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81000"/>
            <a:ext cx="1236663" cy="204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6" descr="j03961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514600"/>
            <a:ext cx="2160588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AutoShape 7"/>
          <p:cNvSpPr>
            <a:spLocks noChangeArrowheads="1"/>
          </p:cNvSpPr>
          <p:nvPr/>
        </p:nvSpPr>
        <p:spPr bwMode="auto">
          <a:xfrm>
            <a:off x="4343400" y="2667000"/>
            <a:ext cx="3581400" cy="2438400"/>
          </a:xfrm>
          <a:prstGeom prst="wedgeEllipseCallout">
            <a:avLst>
              <a:gd name="adj1" fmla="val -98139"/>
              <a:gd name="adj2" fmla="val 2931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Verdana" pitchFamily="34" charset="0"/>
              </a:rPr>
              <a:t>Auctions are designed to force buyers nearer  to their reservations prices.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000" smtClean="0"/>
              <a:t>3</a:t>
            </a:r>
            <a:r>
              <a:rPr lang="en-US" sz="4000" baseline="30000" smtClean="0"/>
              <a:t>rd</a:t>
            </a:r>
            <a:r>
              <a:rPr lang="en-US" sz="4000" smtClean="0"/>
              <a:t> degree price </a:t>
            </a:r>
            <a:br>
              <a:rPr lang="en-US" sz="4000" smtClean="0"/>
            </a:br>
            <a:r>
              <a:rPr lang="en-US" sz="4000" smtClean="0"/>
              <a:t>discrimination</a:t>
            </a:r>
          </a:p>
        </p:txBody>
      </p:sp>
      <p:pic>
        <p:nvPicPr>
          <p:cNvPr id="19459" name="Picture 1027" descr="AG00232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0"/>
            <a:ext cx="1905000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1028" descr="PE0173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429000"/>
            <a:ext cx="3011488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AutoShape 1029"/>
          <p:cNvSpPr>
            <a:spLocks noChangeArrowheads="1"/>
          </p:cNvSpPr>
          <p:nvPr/>
        </p:nvSpPr>
        <p:spPr bwMode="auto">
          <a:xfrm>
            <a:off x="3733800" y="1905000"/>
            <a:ext cx="4648200" cy="2590800"/>
          </a:xfrm>
          <a:prstGeom prst="wedgeEllipseCallout">
            <a:avLst>
              <a:gd name="adj1" fmla="val -68546"/>
              <a:gd name="adj2" fmla="val 63176"/>
            </a:avLst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400">
                <a:solidFill>
                  <a:schemeClr val="bg1"/>
                </a:solidFill>
                <a:latin typeface="Verdana" pitchFamily="34" charset="0"/>
              </a:rPr>
              <a:t>This is the practice of charging different prices in different market segments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448</Words>
  <Application>Microsoft Office PowerPoint</Application>
  <PresentationFormat>On-screen Show (4:3)</PresentationFormat>
  <Paragraphs>74</Paragraphs>
  <Slides>16</Slides>
  <Notes>0</Notes>
  <HiddenSlides>0</HiddenSlides>
  <MMClips>3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Microsoft Equation 3.0</vt:lpstr>
      <vt:lpstr>Price Discrimination</vt:lpstr>
      <vt:lpstr>Slide 2</vt:lpstr>
      <vt:lpstr>Slide 3</vt:lpstr>
      <vt:lpstr>What is price discrimination?</vt:lpstr>
      <vt:lpstr>Examples of price discrimination</vt:lpstr>
      <vt:lpstr>When is price  discrimination feasible?</vt:lpstr>
      <vt:lpstr>1st degree price  discrimination</vt:lpstr>
      <vt:lpstr>Auctions</vt:lpstr>
      <vt:lpstr>3rd degree price  discrimination</vt:lpstr>
      <vt:lpstr>Examples of market  “segments”</vt:lpstr>
      <vt:lpstr>Multinational pricing  of autos</vt:lpstr>
      <vt:lpstr>The Demand Functions</vt:lpstr>
      <vt:lpstr>The demand for cars</vt:lpstr>
      <vt:lpstr>Profit maximization in  the Home segment</vt:lpstr>
      <vt:lpstr>Profit-maximization in  the foreign market segment</vt:lpstr>
      <vt:lpstr>Summary</vt:lpstr>
    </vt:vector>
  </TitlesOfParts>
  <Company>Arkansas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Price Discrimination</dc:title>
  <dc:creator>Christopher</dc:creator>
  <cp:lastModifiedBy>Christopher</cp:lastModifiedBy>
  <cp:revision>1</cp:revision>
  <dcterms:created xsi:type="dcterms:W3CDTF">2011-11-03T15:37:24Z</dcterms:created>
  <dcterms:modified xsi:type="dcterms:W3CDTF">2011-11-03T15:39:32Z</dcterms:modified>
</cp:coreProperties>
</file>